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91" r:id="rId2"/>
    <p:sldId id="1051" r:id="rId3"/>
    <p:sldId id="1059" r:id="rId4"/>
    <p:sldId id="1047" r:id="rId5"/>
    <p:sldId id="1075" r:id="rId6"/>
    <p:sldId id="1066" r:id="rId7"/>
    <p:sldId id="1069" r:id="rId8"/>
    <p:sldId id="1078" r:id="rId9"/>
    <p:sldId id="1052" r:id="rId10"/>
    <p:sldId id="1010" r:id="rId11"/>
    <p:sldId id="1027" r:id="rId12"/>
    <p:sldId id="1032" r:id="rId13"/>
    <p:sldId id="1036" r:id="rId14"/>
    <p:sldId id="1053" r:id="rId15"/>
    <p:sldId id="1055" r:id="rId16"/>
    <p:sldId id="1035" r:id="rId17"/>
    <p:sldId id="1054" r:id="rId18"/>
    <p:sldId id="1073" r:id="rId19"/>
    <p:sldId id="1028" r:id="rId20"/>
    <p:sldId id="1040" r:id="rId21"/>
    <p:sldId id="1034" r:id="rId22"/>
    <p:sldId id="1037" r:id="rId23"/>
    <p:sldId id="1045" r:id="rId24"/>
    <p:sldId id="1046" r:id="rId25"/>
    <p:sldId id="998" r:id="rId26"/>
    <p:sldId id="1002" r:id="rId27"/>
    <p:sldId id="1001" r:id="rId28"/>
    <p:sldId id="1000" r:id="rId29"/>
    <p:sldId id="959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4821"/>
    <a:srgbClr val="206A33"/>
    <a:srgbClr val="09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9822" autoAdjust="0"/>
  </p:normalViewPr>
  <p:slideViewPr>
    <p:cSldViewPr showGuides="1">
      <p:cViewPr varScale="1">
        <p:scale>
          <a:sx n="88" d="100"/>
          <a:sy n="88" d="100"/>
        </p:scale>
        <p:origin x="138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93F09-3C34-4501-B642-E018102E1443}" type="doc">
      <dgm:prSet loTypeId="urn:microsoft.com/office/officeart/2005/8/layout/vList3#1" loCatId="list" qsTypeId="urn:microsoft.com/office/officeart/2005/8/quickstyle/simple3" qsCatId="simple" csTypeId="urn:microsoft.com/office/officeart/2005/8/colors/colorful2" csCatId="colorful" phldr="1"/>
      <dgm:spPr/>
    </dgm:pt>
    <dgm:pt modelId="{D8F4EE66-72BD-48B5-A8FF-5911208D39AA}">
      <dgm:prSet phldrT="[Текст]" custT="1"/>
      <dgm:spPr/>
      <dgm:t>
        <a:bodyPr/>
        <a:lstStyle/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МОиН РТ</a:t>
          </a:r>
        </a:p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Утвердить) </a:t>
          </a:r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7F9818B3-11CF-4369-ADA8-BCB9ECF286B3}" type="parTrans" cxnId="{E066B3CA-BF7B-4E91-8540-49BD1F9D07AC}">
      <dgm:prSet/>
      <dgm:spPr/>
      <dgm:t>
        <a:bodyPr/>
        <a:lstStyle/>
        <a:p>
          <a:endParaRPr lang="ru-RU"/>
        </a:p>
      </dgm:t>
    </dgm:pt>
    <dgm:pt modelId="{D5DB1D5F-877B-4122-A08F-880F46D6656E}" type="sibTrans" cxnId="{E066B3CA-BF7B-4E91-8540-49BD1F9D07AC}">
      <dgm:prSet/>
      <dgm:spPr/>
      <dgm:t>
        <a:bodyPr/>
        <a:lstStyle/>
        <a:p>
          <a:endParaRPr lang="ru-RU"/>
        </a:p>
      </dgm:t>
    </dgm:pt>
    <dgm:pt modelId="{E822B511-F339-41D7-925F-C05DAE4EBB3D}">
      <dgm:prSet phldrT="[Текст]" custT="1"/>
      <dgm:spPr/>
      <dgm:t>
        <a:bodyPr/>
        <a:lstStyle/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МР </a:t>
          </a:r>
        </a:p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Куратор МОиН РТ)</a:t>
          </a:r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CF44242C-64F4-48B2-AFD4-389F2E041C18}" type="parTrans" cxnId="{93955BFE-F22C-45F6-99C4-9CD281787599}">
      <dgm:prSet/>
      <dgm:spPr/>
      <dgm:t>
        <a:bodyPr/>
        <a:lstStyle/>
        <a:p>
          <a:endParaRPr lang="ru-RU"/>
        </a:p>
      </dgm:t>
    </dgm:pt>
    <dgm:pt modelId="{DF69403B-ABED-43C2-B72C-878E662492BA}" type="sibTrans" cxnId="{93955BFE-F22C-45F6-99C4-9CD281787599}">
      <dgm:prSet/>
      <dgm:spPr/>
      <dgm:t>
        <a:bodyPr/>
        <a:lstStyle/>
        <a:p>
          <a:endParaRPr lang="ru-RU"/>
        </a:p>
      </dgm:t>
    </dgm:pt>
    <dgm:pt modelId="{A044D845-6658-45F9-8044-72E83FB26A72}">
      <dgm:prSet phldrT="[Текст]" custT="1"/>
      <dgm:spPr/>
      <dgm:t>
        <a:bodyPr/>
        <a:lstStyle/>
        <a:p>
          <a:endParaRPr lang="ru-RU" altLang="ru-RU" sz="2500" b="1" kern="1200" dirty="0" smtClean="0">
            <a:latin typeface="+mn-lt"/>
            <a:ea typeface="Tahoma" pitchFamily="34" charset="0"/>
            <a:cs typeface="Tahoma" pitchFamily="34" charset="0"/>
          </a:endParaRPr>
        </a:p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ОО </a:t>
          </a:r>
        </a:p>
        <a:p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Куратор МР)</a:t>
          </a:r>
        </a:p>
        <a:p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gm:t>
    </dgm:pt>
    <dgm:pt modelId="{46D65D91-5C92-48D3-BA43-A266B92AAD9B}" type="parTrans" cxnId="{A3EA16EC-6D6C-45C2-AFD5-A8E47691A2BE}">
      <dgm:prSet/>
      <dgm:spPr/>
      <dgm:t>
        <a:bodyPr/>
        <a:lstStyle/>
        <a:p>
          <a:endParaRPr lang="ru-RU"/>
        </a:p>
      </dgm:t>
    </dgm:pt>
    <dgm:pt modelId="{43A193F1-7C10-4BD1-A6B5-1D9A4F9B4987}" type="sibTrans" cxnId="{A3EA16EC-6D6C-45C2-AFD5-A8E47691A2BE}">
      <dgm:prSet/>
      <dgm:spPr/>
      <dgm:t>
        <a:bodyPr/>
        <a:lstStyle/>
        <a:p>
          <a:endParaRPr lang="ru-RU"/>
        </a:p>
      </dgm:t>
    </dgm:pt>
    <dgm:pt modelId="{CA99BB14-575F-4337-91E4-ECBD1648B95C}" type="pres">
      <dgm:prSet presAssocID="{2AB93F09-3C34-4501-B642-E018102E1443}" presName="linearFlow" presStyleCnt="0">
        <dgm:presLayoutVars>
          <dgm:dir/>
          <dgm:resizeHandles val="exact"/>
        </dgm:presLayoutVars>
      </dgm:prSet>
      <dgm:spPr/>
    </dgm:pt>
    <dgm:pt modelId="{ADB49BC5-BE45-4DAB-B7E3-FD10B833FC3F}" type="pres">
      <dgm:prSet presAssocID="{D8F4EE66-72BD-48B5-A8FF-5911208D39AA}" presName="composite" presStyleCnt="0"/>
      <dgm:spPr/>
    </dgm:pt>
    <dgm:pt modelId="{481BB562-93BC-4AE4-9F11-DFDCA6D0186B}" type="pres">
      <dgm:prSet presAssocID="{D8F4EE66-72BD-48B5-A8FF-5911208D39AA}" presName="imgShp" presStyleLbl="fgImgPlace1" presStyleIdx="0" presStyleCnt="3" custScaleX="89296" custScaleY="89429"/>
      <dgm:spPr/>
    </dgm:pt>
    <dgm:pt modelId="{FEEB5B71-F8BF-43A5-BB7F-A526DAE9F330}" type="pres">
      <dgm:prSet presAssocID="{D8F4EE66-72BD-48B5-A8FF-5911208D39AA}" presName="txShp" presStyleLbl="node1" presStyleIdx="0" presStyleCnt="3" custScaleX="107442" custScaleY="59730" custLinFactNeighborX="689" custLinFactNeighborY="-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C1E97-1FCA-4FCE-B828-70E32ED4CAD3}" type="pres">
      <dgm:prSet presAssocID="{D5DB1D5F-877B-4122-A08F-880F46D6656E}" presName="spacing" presStyleCnt="0"/>
      <dgm:spPr/>
    </dgm:pt>
    <dgm:pt modelId="{EED34F45-30D5-4739-872A-E80B5FDF1081}" type="pres">
      <dgm:prSet presAssocID="{E822B511-F339-41D7-925F-C05DAE4EBB3D}" presName="composite" presStyleCnt="0"/>
      <dgm:spPr/>
    </dgm:pt>
    <dgm:pt modelId="{4468D691-84D7-4F54-88FA-CE2A504D8E34}" type="pres">
      <dgm:prSet presAssocID="{E822B511-F339-41D7-925F-C05DAE4EBB3D}" presName="imgShp" presStyleLbl="fgImgPlace1" presStyleIdx="1" presStyleCnt="3" custScaleX="53606" custScaleY="86442"/>
      <dgm:spPr/>
    </dgm:pt>
    <dgm:pt modelId="{C894FAF5-DCA1-41BA-8DDA-29E5B39C5F21}" type="pres">
      <dgm:prSet presAssocID="{E822B511-F339-41D7-925F-C05DAE4EBB3D}" presName="txShp" presStyleLbl="node1" presStyleIdx="1" presStyleCnt="3" custScaleX="106538" custScaleY="56913" custLinFactNeighborX="705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9B10-CFC7-4D28-8169-20D1522498D6}" type="pres">
      <dgm:prSet presAssocID="{DF69403B-ABED-43C2-B72C-878E662492BA}" presName="spacing" presStyleCnt="0"/>
      <dgm:spPr/>
    </dgm:pt>
    <dgm:pt modelId="{744C7C32-AAFC-42FA-A013-6088E362BC9B}" type="pres">
      <dgm:prSet presAssocID="{A044D845-6658-45F9-8044-72E83FB26A72}" presName="composite" presStyleCnt="0"/>
      <dgm:spPr/>
    </dgm:pt>
    <dgm:pt modelId="{CEF78006-1F5C-4970-B83F-0A1C2E174D79}" type="pres">
      <dgm:prSet presAssocID="{A044D845-6658-45F9-8044-72E83FB26A72}" presName="imgShp" presStyleLbl="fgImgPlace1" presStyleIdx="2" presStyleCnt="3" custScaleX="60365" custScaleY="81566"/>
      <dgm:spPr/>
    </dgm:pt>
    <dgm:pt modelId="{311C0597-6257-42D1-9FFC-12FCA61CA0A4}" type="pres">
      <dgm:prSet presAssocID="{A044D845-6658-45F9-8044-72E83FB26A72}" presName="txShp" presStyleLbl="node1" presStyleIdx="2" presStyleCnt="3" custScaleX="108650" custScaleY="60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DFDC4-73ED-406D-9F01-9562C1F23C2F}" type="presOf" srcId="{D8F4EE66-72BD-48B5-A8FF-5911208D39AA}" destId="{FEEB5B71-F8BF-43A5-BB7F-A526DAE9F330}" srcOrd="0" destOrd="0" presId="urn:microsoft.com/office/officeart/2005/8/layout/vList3#1"/>
    <dgm:cxn modelId="{41C51855-1D2E-4DAE-BB08-B52F3CE9A775}" type="presOf" srcId="{2AB93F09-3C34-4501-B642-E018102E1443}" destId="{CA99BB14-575F-4337-91E4-ECBD1648B95C}" srcOrd="0" destOrd="0" presId="urn:microsoft.com/office/officeart/2005/8/layout/vList3#1"/>
    <dgm:cxn modelId="{A3EA16EC-6D6C-45C2-AFD5-A8E47691A2BE}" srcId="{2AB93F09-3C34-4501-B642-E018102E1443}" destId="{A044D845-6658-45F9-8044-72E83FB26A72}" srcOrd="2" destOrd="0" parTransId="{46D65D91-5C92-48D3-BA43-A266B92AAD9B}" sibTransId="{43A193F1-7C10-4BD1-A6B5-1D9A4F9B4987}"/>
    <dgm:cxn modelId="{E066B3CA-BF7B-4E91-8540-49BD1F9D07AC}" srcId="{2AB93F09-3C34-4501-B642-E018102E1443}" destId="{D8F4EE66-72BD-48B5-A8FF-5911208D39AA}" srcOrd="0" destOrd="0" parTransId="{7F9818B3-11CF-4369-ADA8-BCB9ECF286B3}" sibTransId="{D5DB1D5F-877B-4122-A08F-880F46D6656E}"/>
    <dgm:cxn modelId="{1722F1F0-EBCD-4900-B5C9-D75CB3724CF6}" type="presOf" srcId="{A044D845-6658-45F9-8044-72E83FB26A72}" destId="{311C0597-6257-42D1-9FFC-12FCA61CA0A4}" srcOrd="0" destOrd="0" presId="urn:microsoft.com/office/officeart/2005/8/layout/vList3#1"/>
    <dgm:cxn modelId="{93955BFE-F22C-45F6-99C4-9CD281787599}" srcId="{2AB93F09-3C34-4501-B642-E018102E1443}" destId="{E822B511-F339-41D7-925F-C05DAE4EBB3D}" srcOrd="1" destOrd="0" parTransId="{CF44242C-64F4-48B2-AFD4-389F2E041C18}" sibTransId="{DF69403B-ABED-43C2-B72C-878E662492BA}"/>
    <dgm:cxn modelId="{3DF9F189-16E9-4B14-9109-7CBD4AB507D7}" type="presOf" srcId="{E822B511-F339-41D7-925F-C05DAE4EBB3D}" destId="{C894FAF5-DCA1-41BA-8DDA-29E5B39C5F21}" srcOrd="0" destOrd="0" presId="urn:microsoft.com/office/officeart/2005/8/layout/vList3#1"/>
    <dgm:cxn modelId="{6912DD9C-24B9-4786-A93B-22DC8BE08031}" type="presParOf" srcId="{CA99BB14-575F-4337-91E4-ECBD1648B95C}" destId="{ADB49BC5-BE45-4DAB-B7E3-FD10B833FC3F}" srcOrd="0" destOrd="0" presId="urn:microsoft.com/office/officeart/2005/8/layout/vList3#1"/>
    <dgm:cxn modelId="{96E45C7B-2A36-4924-A583-9ECDAEFF3EF3}" type="presParOf" srcId="{ADB49BC5-BE45-4DAB-B7E3-FD10B833FC3F}" destId="{481BB562-93BC-4AE4-9F11-DFDCA6D0186B}" srcOrd="0" destOrd="0" presId="urn:microsoft.com/office/officeart/2005/8/layout/vList3#1"/>
    <dgm:cxn modelId="{A42E30CB-4236-4B0F-9226-1CDC13588F35}" type="presParOf" srcId="{ADB49BC5-BE45-4DAB-B7E3-FD10B833FC3F}" destId="{FEEB5B71-F8BF-43A5-BB7F-A526DAE9F330}" srcOrd="1" destOrd="0" presId="urn:microsoft.com/office/officeart/2005/8/layout/vList3#1"/>
    <dgm:cxn modelId="{CA65C1E1-DD48-4047-A0F6-B15F3B42F33A}" type="presParOf" srcId="{CA99BB14-575F-4337-91E4-ECBD1648B95C}" destId="{F43C1E97-1FCA-4FCE-B828-70E32ED4CAD3}" srcOrd="1" destOrd="0" presId="urn:microsoft.com/office/officeart/2005/8/layout/vList3#1"/>
    <dgm:cxn modelId="{E67A0F3F-BCEA-468F-BEE8-174A7313EDA7}" type="presParOf" srcId="{CA99BB14-575F-4337-91E4-ECBD1648B95C}" destId="{EED34F45-30D5-4739-872A-E80B5FDF1081}" srcOrd="2" destOrd="0" presId="urn:microsoft.com/office/officeart/2005/8/layout/vList3#1"/>
    <dgm:cxn modelId="{F2BD7CB1-0670-487A-9646-4A5A5A5B1A7D}" type="presParOf" srcId="{EED34F45-30D5-4739-872A-E80B5FDF1081}" destId="{4468D691-84D7-4F54-88FA-CE2A504D8E34}" srcOrd="0" destOrd="0" presId="urn:microsoft.com/office/officeart/2005/8/layout/vList3#1"/>
    <dgm:cxn modelId="{891240C9-50D5-42ED-BB7D-3ED73C4B2DAF}" type="presParOf" srcId="{EED34F45-30D5-4739-872A-E80B5FDF1081}" destId="{C894FAF5-DCA1-41BA-8DDA-29E5B39C5F21}" srcOrd="1" destOrd="0" presId="urn:microsoft.com/office/officeart/2005/8/layout/vList3#1"/>
    <dgm:cxn modelId="{265E912B-126F-4A5B-B20E-BDE26A3ACD81}" type="presParOf" srcId="{CA99BB14-575F-4337-91E4-ECBD1648B95C}" destId="{535A9B10-CFC7-4D28-8169-20D1522498D6}" srcOrd="3" destOrd="0" presId="urn:microsoft.com/office/officeart/2005/8/layout/vList3#1"/>
    <dgm:cxn modelId="{ED30B6BA-F71F-4B1E-8AEF-8706F2640781}" type="presParOf" srcId="{CA99BB14-575F-4337-91E4-ECBD1648B95C}" destId="{744C7C32-AAFC-42FA-A013-6088E362BC9B}" srcOrd="4" destOrd="0" presId="urn:microsoft.com/office/officeart/2005/8/layout/vList3#1"/>
    <dgm:cxn modelId="{C5BF77E3-D020-427D-9FB4-23158E8F74E5}" type="presParOf" srcId="{744C7C32-AAFC-42FA-A013-6088E362BC9B}" destId="{CEF78006-1F5C-4970-B83F-0A1C2E174D79}" srcOrd="0" destOrd="0" presId="urn:microsoft.com/office/officeart/2005/8/layout/vList3#1"/>
    <dgm:cxn modelId="{AB56525F-57F5-4B24-B66E-BA0A5C26B048}" type="presParOf" srcId="{744C7C32-AAFC-42FA-A013-6088E362BC9B}" destId="{311C0597-6257-42D1-9FFC-12FCA61CA0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5B71-F8BF-43A5-BB7F-A526DAE9F330}">
      <dsp:nvSpPr>
        <dsp:cNvPr id="0" name=""/>
        <dsp:cNvSpPr/>
      </dsp:nvSpPr>
      <dsp:spPr>
        <a:xfrm rot="10800000">
          <a:off x="1386461" y="139084"/>
          <a:ext cx="5563543" cy="89772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МОиН РТ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Утвердить) </a:t>
          </a:r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 rot="10800000">
        <a:off x="1610893" y="139084"/>
        <a:ext cx="5339111" cy="897728"/>
      </dsp:txXfrm>
    </dsp:sp>
    <dsp:sp modelId="{481BB562-93BC-4AE4-9F11-DFDCA6D0186B}">
      <dsp:nvSpPr>
        <dsp:cNvPr id="0" name=""/>
        <dsp:cNvSpPr/>
      </dsp:nvSpPr>
      <dsp:spPr>
        <a:xfrm>
          <a:off x="872414" y="697"/>
          <a:ext cx="1342099" cy="134409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94FAF5-DCA1-41BA-8DDA-29E5B39C5F21}">
      <dsp:nvSpPr>
        <dsp:cNvPr id="0" name=""/>
        <dsp:cNvSpPr/>
      </dsp:nvSpPr>
      <dsp:spPr>
        <a:xfrm rot="10800000">
          <a:off x="1288294" y="2048404"/>
          <a:ext cx="5516733" cy="855389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МР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Куратор МОиН РТ)</a:t>
          </a:r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 rot="10800000">
        <a:off x="1502141" y="2048404"/>
        <a:ext cx="5302886" cy="855389"/>
      </dsp:txXfrm>
    </dsp:sp>
    <dsp:sp modelId="{4468D691-84D7-4F54-88FA-CE2A504D8E34}">
      <dsp:nvSpPr>
        <dsp:cNvPr id="0" name=""/>
        <dsp:cNvSpPr/>
      </dsp:nvSpPr>
      <dsp:spPr>
        <a:xfrm>
          <a:off x="1018220" y="1793446"/>
          <a:ext cx="805686" cy="1299204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C0597-6257-42D1-9FFC-12FCA61CA0A4}">
      <dsp:nvSpPr>
        <dsp:cNvPr id="0" name=""/>
        <dsp:cNvSpPr/>
      </dsp:nvSpPr>
      <dsp:spPr>
        <a:xfrm rot="10800000">
          <a:off x="1195162" y="3697122"/>
          <a:ext cx="5626096" cy="914276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2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500" b="1" kern="1200" dirty="0" smtClean="0">
            <a:latin typeface="+mn-lt"/>
            <a:ea typeface="Tahoma" pitchFamily="34" charset="0"/>
            <a:cs typeface="Tahoma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Куратор ОО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500" b="1" kern="1200" dirty="0" smtClean="0">
              <a:latin typeface="+mn-lt"/>
              <a:ea typeface="Tahoma" pitchFamily="34" charset="0"/>
              <a:cs typeface="Tahoma" pitchFamily="34" charset="0"/>
            </a:rPr>
            <a:t>(Отклонить, Куратор МР)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500" b="1" kern="1200" dirty="0">
            <a:latin typeface="+mn-lt"/>
            <a:ea typeface="Tahoma" pitchFamily="34" charset="0"/>
            <a:cs typeface="Tahoma" pitchFamily="34" charset="0"/>
          </a:endParaRPr>
        </a:p>
      </dsp:txBody>
      <dsp:txXfrm rot="10800000">
        <a:off x="1423731" y="3697122"/>
        <a:ext cx="5397527" cy="914276"/>
      </dsp:txXfrm>
    </dsp:sp>
    <dsp:sp modelId="{CEF78006-1F5C-4970-B83F-0A1C2E174D79}">
      <dsp:nvSpPr>
        <dsp:cNvPr id="0" name=""/>
        <dsp:cNvSpPr/>
      </dsp:nvSpPr>
      <dsp:spPr>
        <a:xfrm>
          <a:off x="965482" y="3541300"/>
          <a:ext cx="907272" cy="1225919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5" y="1"/>
            <a:ext cx="2946134" cy="49625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C72B141C-8C36-4B94-8B2D-AD6B7C3ECEC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5" y="9428801"/>
            <a:ext cx="2946134" cy="49625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2EFECEC-5E2D-456E-A474-DFA1AB4E8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4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9E87A04A-1D79-4CE6-9FA4-7606F3ADCCAF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6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5527F5C3-C9F5-40F2-8017-BC469BB51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9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47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0D98-67B8-4E26-A627-D95E4CF8B83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9F0-4726-4784-BBD7-2F602B4A9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0662982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662982/53f89421bbdaf741eb2d1ecc4ddb4c33/#block_5555" TargetMode="External"/><Relationship Id="rId2" Type="http://schemas.openxmlformats.org/officeDocument/2006/relationships/hyperlink" Target="https://base.garant.ru/70429494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662982/53f89421bbdaf741eb2d1ecc4ddb4c33/#block_5555" TargetMode="External"/><Relationship Id="rId2" Type="http://schemas.openxmlformats.org/officeDocument/2006/relationships/hyperlink" Target="https://base.garant.ru/7042949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/>
        </p:nvSpPr>
        <p:spPr>
          <a:xfrm>
            <a:off x="7010400" y="871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96156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педагога по подготовке и проведению  заявительной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аттестационной документации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5157192"/>
            <a:ext cx="6368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Сулейманова Роза Салаватовна,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методист МС ИМО УО ИКМО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г.Казани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Советскому району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cl\Desktop\90d26c5b-f28d-4236-b5d8-35cf0b414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8776"/>
            <a:ext cx="2993692" cy="57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64611"/>
            <a:ext cx="5400600" cy="592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127" y="534573"/>
            <a:ext cx="5547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Заполнение заявления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ошибки\хорошо\135дс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06400"/>
            <a:ext cx="9245600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ошибки\хорошо\330дс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929"/>
            <a:ext cx="8084903" cy="68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ошибки\8Г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0"/>
            <a:ext cx="824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ошибки\158 ДС_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21"/>
            <a:ext cx="8233745" cy="68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ошибки\185Л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28"/>
            <a:ext cx="8067047" cy="68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ошибки\хорошо\330доу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44" y="-34297"/>
            <a:ext cx="6878540" cy="689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ошибки\159 ДС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8246"/>
            <a:ext cx="5544616" cy="70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18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253" y="1385012"/>
            <a:ext cx="822350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200" b="1" dirty="0">
              <a:solidFill>
                <a:srgbClr val="1F497D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1520" y="138112"/>
            <a:ext cx="87129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57290" y="357166"/>
            <a:ext cx="7358082" cy="157163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>
              <a:lnSpc>
                <a:spcPct val="115000"/>
              </a:lnSpc>
            </a:pPr>
            <a:r>
              <a:rPr lang="ru-RU" altLang="ru-RU" sz="47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Ошибки </a:t>
            </a:r>
          </a:p>
          <a:p>
            <a:pPr algn="ctr">
              <a:lnSpc>
                <a:spcPct val="115000"/>
              </a:lnSpc>
            </a:pPr>
            <a:r>
              <a:rPr lang="ru-RU" altLang="ru-RU" sz="47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при работе в системе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025E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025E"/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</a:b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9025E"/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500174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60000"/>
              <a:defRPr/>
            </a:pPr>
            <a:endParaRPr lang="ru-RU" altLang="ru-RU" sz="2800" b="1" dirty="0" smtClean="0">
              <a:solidFill>
                <a:srgbClr val="002060"/>
              </a:solidFill>
            </a:endParaRPr>
          </a:p>
          <a:p>
            <a:pPr indent="355600" algn="just">
              <a:buSzPct val="60000"/>
            </a:pPr>
            <a:r>
              <a:rPr lang="ru-RU" altLang="ru-RU" sz="2800" i="1" dirty="0" smtClean="0">
                <a:solidFill>
                  <a:srgbClr val="002060"/>
                </a:solidFill>
              </a:rPr>
              <a:t>Педагоги:</a:t>
            </a:r>
          </a:p>
          <a:p>
            <a:pPr indent="355600" algn="just">
              <a:buSzPct val="60000"/>
            </a:pPr>
            <a:endParaRPr lang="ru-RU" altLang="ru-RU" sz="1200" i="1" dirty="0" smtClean="0">
              <a:solidFill>
                <a:srgbClr val="002060"/>
              </a:solidFill>
            </a:endParaRPr>
          </a:p>
          <a:p>
            <a:pPr indent="355600" algn="just">
              <a:buSzPct val="60000"/>
              <a:buFont typeface="Wingdings" pitchFamily="2" charset="2"/>
              <a:buChar char="q"/>
            </a:pPr>
            <a:r>
              <a:rPr lang="ru-RU" altLang="ru-RU" sz="2800" i="1" dirty="0" smtClean="0">
                <a:solidFill>
                  <a:srgbClr val="002060"/>
                </a:solidFill>
              </a:rPr>
              <a:t>не в полном объёме заполняют личные кабинеты;</a:t>
            </a:r>
          </a:p>
          <a:p>
            <a:pPr indent="355600" algn="just">
              <a:buSzPct val="60000"/>
              <a:buFont typeface="Wingdings" pitchFamily="2" charset="2"/>
              <a:buChar char="q"/>
            </a:pPr>
            <a:r>
              <a:rPr lang="ru-RU" altLang="ru-RU" sz="2800" i="1" dirty="0" smtClean="0">
                <a:solidFill>
                  <a:srgbClr val="002060"/>
                </a:solidFill>
              </a:rPr>
              <a:t>не правильно выбирают категории, на которые хотели бы заявиться; </a:t>
            </a:r>
          </a:p>
          <a:p>
            <a:pPr indent="355600" algn="just">
              <a:buSzPct val="60000"/>
              <a:buFont typeface="Wingdings" pitchFamily="2" charset="2"/>
              <a:buChar char="q"/>
            </a:pPr>
            <a:r>
              <a:rPr lang="ru-RU" altLang="ru-RU" sz="2800" i="1" dirty="0" smtClean="0">
                <a:solidFill>
                  <a:srgbClr val="002060"/>
                </a:solidFill>
              </a:rPr>
              <a:t>создают несколько личных кабинетов;</a:t>
            </a:r>
          </a:p>
          <a:p>
            <a:pPr indent="355600" algn="just">
              <a:buSzPct val="60000"/>
              <a:buFont typeface="Wingdings" pitchFamily="2" charset="2"/>
              <a:buChar char="q"/>
            </a:pPr>
            <a:r>
              <a:rPr lang="ru-RU" altLang="ru-RU" sz="2800" i="1" dirty="0" smtClean="0">
                <a:solidFill>
                  <a:srgbClr val="002060"/>
                </a:solidFill>
              </a:rPr>
              <a:t>неверно оформляют должности в личном кабинете.</a:t>
            </a:r>
          </a:p>
        </p:txBody>
      </p:sp>
    </p:spTree>
    <p:extLst>
      <p:ext uri="{BB962C8B-B14F-4D97-AF65-F5344CB8AC3E}">
        <p14:creationId xmlns:p14="http://schemas.microsoft.com/office/powerpoint/2010/main" val="20862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ошибки\8ДОУ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95300"/>
            <a:ext cx="9182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76672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основа проведения аттестации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Федеральный закон Российской Федерации « Об образовании в  Российской Федерации» от 29 декабря 2012года № 273-ФЗ; ( часть 4 ,ст. 49)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26.08.2010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 (с изменениями от 31.05.2011 № 448н)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 Приказ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07.04.2014 № 276 «Об утверждении Порядка проведения аттестации педагогических работников организаций, осуществляющих образовательную деятельность ( п.36,37)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1.Положение о порядке аттестации педагогических работников государственных и муниципальных образовательных учреждений, утвержденное  приказом  МО РФ № 209/10 от 24.03.2010.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МО и Н РТ №405/15 от 29.01.2017 «Об утверждении положения об экспертных группах при аттестационной комиссии МО и Н РТ».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МО и Н РТ №78/15 «Об утверждении положения об аттестационной комиссии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РТ по аттестации педагогических работников организаций РТ, осуществляющих образовательную деятельность».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.Приказ Мои Н РТ  №7677/14 от 26.12.2014 «Об экспертном совете при Министерстве образования и науки РТ по инновационной работе в системе образования»;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5.Административный регламент МО и Н РТ по предоставлению государственной услуги по аттестации педагогических работников организаций, осуществляющих образовательную деятельность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целях установления квалификационной категории. Приказ Мои Н РТ №4231/14 от 25.07.2014.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Приказ МО и Н РТ №   987/15 от 18.02.2015 «Об утверждении Положения об аттестационной комиссии по муниципальному образованию РТ для проведения аттестации с целью установления соответствия уровня квалификации педагогических работников требованиям, предъявляемым к квалификационным категориям (первой и высшей)»;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ОТРАСЛЕВОЕ СОГЛАШЕНИЕ между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РТ и Татарским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республиканским комитетом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работников образования и науки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гг..</a:t>
            </a:r>
          </a:p>
        </p:txBody>
      </p:sp>
    </p:spTree>
    <p:extLst>
      <p:ext uri="{BB962C8B-B14F-4D97-AF65-F5344CB8AC3E}">
        <p14:creationId xmlns:p14="http://schemas.microsoft.com/office/powerpoint/2010/main" val="2291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ошибки\30 дмш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49300"/>
            <a:ext cx="89154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ошибки\11гмн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558800"/>
            <a:ext cx="92456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ошибки\19дмш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188640"/>
            <a:ext cx="909998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ошибки\158 ДОУ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35676"/>
            <a:ext cx="7344816" cy="69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ошибки\159Л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14350"/>
            <a:ext cx="7810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354" y="124361"/>
            <a:ext cx="5957316" cy="894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060383"/>
            <a:ext cx="6696744" cy="5382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5240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Льготы по установлению уровня оплаты труда работника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взаимосвязи с имеющейся квалификационной категорией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640106"/>
            <a:ext cx="8928993" cy="7725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Уровень оплаты труда педагогического работника, установленный ему по ранее имевшейся квалификационной категории, сохраняется на срок не более одного года со дня возобновления трудовой деятельности (выхода из отпуска) в случае, если срок действия квалификационной категории истек: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617" y="3356992"/>
            <a:ext cx="79763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Личное заявление.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Копию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 ребенка (детей)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Выписку из приказа о присвоении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Копию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 предоставлении отпуска по уходу за ребенком (до 1,5 лет, до 3-х лет)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Копию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 выходе из отпуска по уходу за ребенком (до 1,5 лет, до 3-х лет)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(заверенные подписью и печатью руководителя ОО)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****в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педагог перешел из ОУ в другое ОУ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о прекращении трудового договора с работни</a:t>
            </a:r>
            <a:r>
              <a:rPr lang="ru-RU" dirty="0"/>
              <a:t>ком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приказа о приеме работника на работу (в новое ОУ)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2" y="2552702"/>
            <a:ext cx="89289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период нахождения педагогического работника в отпуске по беременности и родам и уходу за ребенком до достижения им трех лет, либо срок ее действия заканчивается в текущем году;</a:t>
            </a:r>
            <a:endParaRPr lang="ru-RU" sz="1600" dirty="0">
              <a:ln>
                <a:solidFill>
                  <a:srgbClr val="C00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354" y="124361"/>
            <a:ext cx="5957316" cy="894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060383"/>
            <a:ext cx="6696744" cy="5382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5240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Льготы по установлению уровня оплаты труда работника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взаимосвязи с имеющейся квалификационной категорией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640106"/>
            <a:ext cx="8928993" cy="77251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Уровень оплаты труда педагогического работника, установленный ему по ранее имевшейся квалификационной категории, сохраняется на срок не более одного года со дня возобновления трудовой деятельности (выхода из отпуска) в случае, если срок действия квалификационной категории истек: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617" y="3356992"/>
            <a:ext cx="71527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Личное заявление.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Выписку из приказа о присвоении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листа нетрудоспособности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заключения (справки) о наличии заболевания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5555" y="2552702"/>
            <a:ext cx="799288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период длительной потери трудоспособности (2 месяца и более) в связи с тяжелым заболеванием при наличии у работника листа нетрудоспособности или медицинского заключения (справки) о наличии заболевания, вызвавшего длительную потерю трудоспособности;</a:t>
            </a:r>
            <a:endParaRPr lang="ru-RU" sz="1100" dirty="0">
              <a:ln>
                <a:solidFill>
                  <a:srgbClr val="C00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354" y="124361"/>
            <a:ext cx="5957316" cy="894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060383"/>
            <a:ext cx="6696744" cy="5382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5240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Льготы по установлению уровня оплаты труда работника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взаимосвязи с имеющейся квалификационной категорией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617" y="1705312"/>
            <a:ext cx="8592863" cy="7838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Уровень оплаты труда педагогического работника, установленный ему по ранее имевшейся квалификационной категории, сохраняется на срок не более одного года со дня возобновления трудовой деятельности (выхода из отпуска) в случае, если срок действия квалификационной категории истек: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847" y="4283623"/>
            <a:ext cx="791319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сохранении уровня оплаты труда (на имя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РОНО)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Выписку из приказа о присвоении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увольнении по собственному желанию в конце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пенсионным возрастом (на имя руководителя ОО)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подписью и печатью руководителя ОО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оформления приказа педагог имеет право отозвать свое заявление,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доплату получать не будет)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9617" y="2552702"/>
            <a:ext cx="8448848" cy="169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период, когда работник пенсионного возраста, имеющий первую или высшую квалификационную категорию уведомил письменно работодателя об увольнении по собственному желанию по окончании текущего учебного года. Данная льгота однократная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истечения у педагогического работника перед наступлением пенсионного возраста срока действия квалификационной категории сохранять оплату труда с учетом имевшейся квалификационной категории до дня наступления пенсионного возраста, но не более чем на один год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1354" y="124361"/>
            <a:ext cx="5957316" cy="89458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060383"/>
            <a:ext cx="6696744" cy="5382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15240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Льготы по установлению уровня оплаты труда работника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взаимосвязи с имеющейся квалификационной категорией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640106"/>
            <a:ext cx="4824537" cy="17059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3.3. Сохранить за педагогическим работниками уровень оплаты труда с учетом имевшейся квалификационной категории в случае истечения срока ее действия после подачи заявления в аттестационную комиссию на период до принятия аттестационной комиссией решения об установлении (отказе в установлении) квалификационной категории.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91681"/>
              </p:ext>
            </p:extLst>
          </p:nvPr>
        </p:nvGraphicFramePr>
        <p:xfrm>
          <a:off x="5148064" y="1640106"/>
          <a:ext cx="3820407" cy="501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4" imgW="5649840" imgH="7407360" progId="">
                  <p:embed/>
                </p:oleObj>
              </mc:Choice>
              <mc:Fallback>
                <p:oleObj name="Acrobat Document" r:id="rId4" imgW="5649840" imgH="7407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640106"/>
                        <a:ext cx="3820407" cy="5015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5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FF231DED-1792-4C3E-B0A5-334ED5992C27}" type="slidenum">
              <a:rPr lang="ru-RU" altLang="ru-RU" sz="1200"/>
              <a:pPr algn="r" eaLnBrk="1" hangingPunct="1"/>
              <a:t>29</a:t>
            </a:fld>
            <a:endParaRPr lang="ru-RU" altLang="ru-RU" sz="12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747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sz="32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752600"/>
            <a:ext cx="8569325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5400" b="1" dirty="0" smtClean="0">
                <a:solidFill>
                  <a:srgbClr val="0033CC"/>
                </a:solidFill>
              </a:rPr>
              <a:t>www. mon.tatar.ru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 dirty="0" smtClean="0">
                <a:solidFill>
                  <a:srgbClr val="0033CC"/>
                </a:solidFill>
              </a:rPr>
              <a:t>Раздел /Деятельность/ Кадровая политика/ Кадровая политика отрасли/Педагогическая аттестация/Тесты</a:t>
            </a:r>
            <a:r>
              <a:rPr lang="ru-RU" altLang="ru-RU" dirty="0" smtClean="0"/>
              <a:t> 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468313" y="260350"/>
            <a:ext cx="7947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Сайт  Министерства образования </a:t>
            </a:r>
            <a:br>
              <a:rPr lang="ru-RU" altLang="ru-RU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и науки Республики Татарстан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1230" y="255846"/>
            <a:ext cx="1511939" cy="43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55846"/>
            <a:ext cx="844033" cy="7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A4E892C-30EB-4B0F-8F47-4CC34C2099C9}" type="slidenum">
              <a:rPr lang="ru-RU" altLang="ru-RU" sz="1200">
                <a:latin typeface="Verdana" pitchFamily="34" charset="0"/>
              </a:rPr>
              <a:pPr algn="r" eaLnBrk="1" hangingPunct="1"/>
              <a:t>3</a:t>
            </a:fld>
            <a:endParaRPr lang="ru-RU" altLang="ru-RU" sz="1200">
              <a:latin typeface="Verdana" pitchFamily="34" charset="0"/>
            </a:endParaRPr>
          </a:p>
        </p:txBody>
      </p:sp>
      <p:sp>
        <p:nvSpPr>
          <p:cNvPr id="40963" name="AutoShape 7"/>
          <p:cNvSpPr>
            <a:spLocks noChangeArrowheads="1"/>
          </p:cNvSpPr>
          <p:nvPr/>
        </p:nvSpPr>
        <p:spPr bwMode="auto">
          <a:xfrm>
            <a:off x="323850" y="188913"/>
            <a:ext cx="8496621" cy="6056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32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32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190500" lvl="0" algn="ctr">
              <a:lnSpc>
                <a:spcPts val="1560"/>
              </a:lnSpc>
            </a:pP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образования и науки РФ от 7 апреля 2014 г. N 276 </a:t>
            </a:r>
            <a:endParaRPr lang="ru-RU" dirty="0" smtClean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190500" lvl="0" algn="ctr">
              <a:lnSpc>
                <a:spcPts val="1560"/>
              </a:lnSpc>
            </a:pPr>
            <a:r>
              <a:rPr lang="ru-RU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 утверждении Порядка проведения аттестации </a:t>
            </a:r>
            <a:endParaRPr lang="ru-RU" dirty="0" smtClean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190500" lvl="0" algn="ctr">
              <a:lnSpc>
                <a:spcPts val="1560"/>
              </a:lnSpc>
            </a:pPr>
            <a:r>
              <a:rPr lang="ru-RU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педагогических 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работников организаций, </a:t>
            </a:r>
            <a:endParaRPr lang="ru-RU" dirty="0" smtClean="0">
              <a:solidFill>
                <a:srgbClr val="0563C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190500" lvl="0" algn="ctr">
              <a:lnSpc>
                <a:spcPts val="1560"/>
              </a:lnSpc>
            </a:pPr>
            <a:r>
              <a:rPr lang="ru-RU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осуществляющих 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образовательную деятельность"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lvl="0">
              <a:lnSpc>
                <a:spcPts val="156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lvl="0">
              <a:lnSpc>
                <a:spcPts val="156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 организаций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90500" lvl="0">
              <a:lnSpc>
                <a:spcPts val="156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осуществляющих образовательную деятельность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lvl="0">
              <a:lnSpc>
                <a:spcPts val="156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утв. </a:t>
            </a:r>
            <a:r>
              <a:rPr lang="ru-RU" b="1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Министерства образования и науки РФ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lvl="0">
              <a:lnSpc>
                <a:spcPts val="156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апреля 2014 г. N 276)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lvl="0">
              <a:lnSpc>
                <a:spcPts val="1560"/>
              </a:lnSpc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 от: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декабря 2020 г.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</a:rPr>
              <a:t>заявительная аттестация)</a:t>
            </a:r>
          </a:p>
          <a:p>
            <a:pPr algn="ctr" eaLnBrk="1" hangingPunct="1"/>
            <a:endParaRPr lang="ru-RU" altLang="ru-RU" sz="2800" b="1" u="sng" dirty="0">
              <a:latin typeface="Times New Roman" pitchFamily="18" charset="0"/>
            </a:endParaRP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323850" y="495300"/>
            <a:ext cx="7848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u="sng">
                <a:solidFill>
                  <a:srgbClr val="FF0000"/>
                </a:solidFill>
                <a:latin typeface="Times New Roman" pitchFamily="18" charset="0"/>
              </a:rPr>
              <a:t>Федеральные документы </a:t>
            </a:r>
            <a:r>
              <a:rPr lang="ru-RU" altLang="ru-RU" sz="3600" b="1" u="sng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3600" b="1" u="sng">
                <a:solidFill>
                  <a:srgbClr val="FF0000"/>
                </a:solidFill>
                <a:latin typeface="Times New Roman" pitchFamily="18" charset="0"/>
              </a:rPr>
            </a:br>
            <a:endParaRPr lang="ru-RU" altLang="ru-RU" sz="36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9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9036496" cy="479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600" b="1" u="sng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36. Первая квалификационная категория педагогическим работникам устанавливается на основе: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стабильных положительных результатов освоения обучающимися образовательных программ по итогам мониторингов, проводимых организацией;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стабильных 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 </a:t>
            </a:r>
            <a:r>
              <a:rPr lang="ru-RU" sz="1600" dirty="0">
                <a:solidFill>
                  <a:srgbClr val="3272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постановлением</a:t>
            </a: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Правительства Российской Федерации от 5 августа 2013 г. N 662</a:t>
            </a:r>
            <a:r>
              <a:rPr lang="ru-RU" sz="1600" dirty="0">
                <a:solidFill>
                  <a:srgbClr val="3272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*(6)</a:t>
            </a: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развития у обучающихся способностей к научной (интеллектуальной), творческой, физкультурно-спортивной деятельности;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6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600" i="1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(кто впервые подаётся должен показать динамику качества на первую за 3 года. Динамика за 2 не получается. Только на третий год понятно, стабильно, снижается или повышается)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9144000" cy="407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b="1" u="sng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37. Высшая квалификационная категория педагогическим работникам устанавливается на основе: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положительной динамики результатов освоения образовательных программ по итогам мониторингов, проводимых организацией;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 </a:t>
            </a:r>
            <a:r>
              <a:rPr lang="ru-RU" sz="1400" dirty="0">
                <a:solidFill>
                  <a:srgbClr val="3272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постановлением</a:t>
            </a: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Правительства Российской Федерации от 5 августа 2013 г. N 662</a:t>
            </a:r>
            <a:r>
              <a:rPr lang="ru-RU" sz="1400" dirty="0">
                <a:solidFill>
                  <a:srgbClr val="3272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*(6)</a:t>
            </a: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выявления и развития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400" dirty="0">
                <a:solidFill>
                  <a:srgbClr val="464C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0" y="739640"/>
          <a:ext cx="9144000" cy="50437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7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8680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sz="2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 </a:t>
                      </a:r>
                      <a:endParaRPr lang="ru-RU" sz="2000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sz="800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подача и приём  заявлений на аттестацию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I</a:t>
                      </a:r>
                      <a:r>
                        <a:rPr lang="en-US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этап</a:t>
                      </a:r>
                      <a:r>
                        <a:rPr lang="ru-RU" sz="20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подача документов на аттестацию  </a:t>
                      </a:r>
                    </a:p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(для заявлений со статусом:  Утверждено)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21"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Заполнение  заявления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Формирование пакета документов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41"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Прохождение компьютерного тестирования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Согласование в образовательной организации, муниципальном районе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404"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Согласование в образовательной организации, муниципальном районе и  МОиН  РТ (Утверждено/Отклонено)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Экспертиза для пакетов со свойством –</a:t>
                      </a:r>
                      <a:r>
                        <a:rPr lang="ru-RU" sz="2200" b="1" i="1" u="none" baseline="0" dirty="0" smtClean="0">
                          <a:solidFill>
                            <a:schemeClr val="tx2"/>
                          </a:solidFill>
                          <a:effectLst/>
                        </a:rPr>
                        <a:t> «</a:t>
                      </a:r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не льготный»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337">
                <a:tc>
                  <a:txBody>
                    <a:bodyPr/>
                    <a:lstStyle/>
                    <a:p>
                      <a:endParaRPr lang="ru-RU" sz="2200" b="1" i="1" u="none" dirty="0">
                        <a:effectLst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200" b="1" i="1" u="none" dirty="0" smtClean="0">
                          <a:solidFill>
                            <a:schemeClr val="tx2"/>
                          </a:solidFill>
                          <a:effectLst/>
                        </a:rPr>
                        <a:t>Решение аттестационной комиссии</a:t>
                      </a:r>
                      <a:endParaRPr lang="ru-RU" sz="2200" b="1" i="1" u="non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83933" y="0"/>
            <a:ext cx="689315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09025E"/>
                </a:solidFill>
                <a:ea typeface="Tahoma" pitchFamily="34" charset="0"/>
                <a:cs typeface="Tahoma" pitchFamily="34" charset="0"/>
              </a:rPr>
              <a:t>Этапы аттестации</a:t>
            </a:r>
            <a:endParaRPr lang="ru-RU" sz="3200" b="1" dirty="0">
              <a:solidFill>
                <a:srgbClr val="09025E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  <a:t>Этапы прохождения заявления аттестуемого</a:t>
            </a:r>
            <a:br>
              <a:rPr lang="ru-RU" altLang="ru-RU" sz="3200" b="1" dirty="0" smtClean="0">
                <a:solidFill>
                  <a:srgbClr val="09025E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endParaRPr lang="ru-RU" altLang="ru-RU" sz="3200" b="1" dirty="0" smtClean="0">
              <a:solidFill>
                <a:srgbClr val="09025E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04810124"/>
              </p:ext>
            </p:extLst>
          </p:nvPr>
        </p:nvGraphicFramePr>
        <p:xfrm>
          <a:off x="1142976" y="1340768"/>
          <a:ext cx="7786742" cy="4767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2428860" y="3429000"/>
            <a:ext cx="357190" cy="642942"/>
          </a:xfrm>
          <a:prstGeom prst="upArrow">
            <a:avLst>
              <a:gd name="adj1" fmla="val 50000"/>
              <a:gd name="adj2" fmla="val 8184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2428860" y="5072074"/>
            <a:ext cx="357190" cy="642942"/>
          </a:xfrm>
          <a:prstGeom prst="upArrow">
            <a:avLst>
              <a:gd name="adj1" fmla="val 50000"/>
              <a:gd name="adj2" fmla="val 8184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69da77a2-8d9c-4639-8407-f94192a301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69da77a2-8d9c-4639-8407-f94192a301d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1582341"/>
            <a:ext cx="9036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отраслевому соглашению без экспертизы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пакет: льгота " да" )   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7030A0"/>
                </a:solidFill>
              </a:rPr>
              <a:t>для </a:t>
            </a:r>
            <a:r>
              <a:rPr lang="ru-RU" b="1" u="sng" dirty="0">
                <a:solidFill>
                  <a:srgbClr val="7030A0"/>
                </a:solidFill>
              </a:rPr>
              <a:t>всех ОО</a:t>
            </a:r>
            <a:r>
              <a:rPr lang="ru-RU" dirty="0">
                <a:solidFill>
                  <a:srgbClr val="7030A0"/>
                </a:solidFill>
              </a:rPr>
              <a:t>-Подтверждение </a:t>
            </a:r>
            <a:r>
              <a:rPr lang="ru-RU" dirty="0" smtClean="0">
                <a:solidFill>
                  <a:srgbClr val="7030A0"/>
                </a:solidFill>
              </a:rPr>
              <a:t>категории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-</a:t>
            </a:r>
            <a:r>
              <a:rPr lang="ru-RU" dirty="0">
                <a:solidFill>
                  <a:srgbClr val="7030A0"/>
                </a:solidFill>
              </a:rPr>
              <a:t>Государственные! </a:t>
            </a:r>
            <a:r>
              <a:rPr lang="ru-RU" dirty="0" smtClean="0">
                <a:solidFill>
                  <a:srgbClr val="7030A0"/>
                </a:solidFill>
              </a:rPr>
              <a:t>Награды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-Победа </a:t>
            </a:r>
            <a:r>
              <a:rPr lang="ru-RU" dirty="0">
                <a:solidFill>
                  <a:srgbClr val="7030A0"/>
                </a:solidFill>
              </a:rPr>
              <a:t>в конкурсах </a:t>
            </a:r>
            <a:r>
              <a:rPr lang="ru-RU" dirty="0" err="1">
                <a:solidFill>
                  <a:srgbClr val="7030A0"/>
                </a:solidFill>
              </a:rPr>
              <a:t>проф.мастерства</a:t>
            </a:r>
            <a:r>
              <a:rPr lang="ru-RU" dirty="0">
                <a:solidFill>
                  <a:srgbClr val="7030A0"/>
                </a:solidFill>
              </a:rPr>
              <a:t> (Учитель года) в </a:t>
            </a:r>
            <a:r>
              <a:rPr lang="ru-RU" dirty="0" err="1">
                <a:solidFill>
                  <a:srgbClr val="7030A0"/>
                </a:solidFill>
              </a:rPr>
              <a:t>межаттест</a:t>
            </a:r>
            <a:r>
              <a:rPr lang="ru-RU" dirty="0">
                <a:solidFill>
                  <a:srgbClr val="7030A0"/>
                </a:solidFill>
              </a:rPr>
              <a:t>. период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СОШ </a:t>
            </a:r>
            <a:r>
              <a:rPr lang="ru-RU" dirty="0"/>
              <a:t>-Победители олимпиад РОЦ, </a:t>
            </a:r>
            <a:r>
              <a:rPr lang="ru-RU" dirty="0" smtClean="0"/>
              <a:t>ВОШ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-</a:t>
            </a:r>
            <a:r>
              <a:rPr lang="ru-RU" dirty="0"/>
              <a:t>Победители </a:t>
            </a:r>
            <a:r>
              <a:rPr lang="ru-RU" dirty="0" err="1"/>
              <a:t>ПНПО,гранта</a:t>
            </a:r>
            <a:r>
              <a:rPr lang="ru-RU" dirty="0"/>
              <a:t> "Наш лучший учитель" (любой год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rgbClr val="7030A0"/>
                </a:solidFill>
              </a:rPr>
              <a:t>для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УДО, </a:t>
            </a:r>
            <a:r>
              <a:rPr lang="ru-RU" sz="2000" b="1" u="sng" dirty="0">
                <a:solidFill>
                  <a:srgbClr val="7030A0"/>
                </a:solidFill>
              </a:rPr>
              <a:t>ДОУ </a:t>
            </a:r>
            <a:r>
              <a:rPr lang="ru-RU" sz="2000" b="1" dirty="0">
                <a:solidFill>
                  <a:srgbClr val="7030A0"/>
                </a:solidFill>
              </a:rPr>
              <a:t>-Победители детских конкурсов (УО, МО, </a:t>
            </a:r>
            <a:r>
              <a:rPr lang="ru-RU" sz="2000" b="1" dirty="0" err="1">
                <a:solidFill>
                  <a:srgbClr val="7030A0"/>
                </a:solidFill>
              </a:rPr>
              <a:t>МПр</a:t>
            </a:r>
            <a:r>
              <a:rPr lang="ru-RU" sz="2000" b="1" dirty="0" smtClean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СПО -конкурсы </a:t>
            </a:r>
            <a:r>
              <a:rPr lang="ru-RU" dirty="0" err="1"/>
              <a:t>проф.мастерства</a:t>
            </a:r>
            <a:r>
              <a:rPr lang="ru-RU" dirty="0"/>
              <a:t> (студенты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экспертов АЭК МО </a:t>
            </a:r>
            <a:r>
              <a:rPr lang="ru-RU" dirty="0" smtClean="0"/>
              <a:t>-</a:t>
            </a:r>
            <a:r>
              <a:rPr lang="ru-RU" dirty="0"/>
              <a:t>в составе комиссии от 3-х лет</a:t>
            </a:r>
          </a:p>
        </p:txBody>
      </p:sp>
    </p:spTree>
    <p:extLst>
      <p:ext uri="{BB962C8B-B14F-4D97-AF65-F5344CB8AC3E}">
        <p14:creationId xmlns:p14="http://schemas.microsoft.com/office/powerpoint/2010/main" val="1321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903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  <a:cs typeface="Times New Roman"/>
              </a:rPr>
              <a:t>Работа с формами документов по аттестации в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информационной системе 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«Электронное образование».</a:t>
            </a:r>
            <a:r>
              <a:rPr lang="ru-RU" sz="1200" b="1" dirty="0">
                <a:ea typeface="Times New Roman"/>
                <a:cs typeface="Times New Roman"/>
              </a:rPr>
              <a:t/>
            </a:r>
            <a:br>
              <a:rPr lang="ru-RU" sz="1200" b="1" dirty="0"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>Интерфейс педагога.</a:t>
            </a:r>
            <a:r>
              <a:rPr lang="ru-RU" sz="1200" b="1" dirty="0">
                <a:ea typeface="Times New Roman"/>
                <a:cs typeface="Times New Roman"/>
              </a:rPr>
              <a:t/>
            </a:r>
            <a:br>
              <a:rPr lang="ru-RU" sz="1200" b="1" dirty="0">
                <a:ea typeface="Times New Roman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27602</TotalTime>
  <Words>843</Words>
  <Application>Microsoft Office PowerPoint</Application>
  <PresentationFormat>Экран (4:3)</PresentationFormat>
  <Paragraphs>134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Verdana</vt:lpstr>
      <vt:lpstr>Wingdings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прохождения заявления аттестуемого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г. Набережные Челны</dc:title>
  <dc:creator>Vladimir</dc:creator>
  <cp:lastModifiedBy>Nikolaevskaya</cp:lastModifiedBy>
  <cp:revision>1264</cp:revision>
  <cp:lastPrinted>2022-10-11T07:38:53Z</cp:lastPrinted>
  <dcterms:created xsi:type="dcterms:W3CDTF">2013-02-06T07:02:31Z</dcterms:created>
  <dcterms:modified xsi:type="dcterms:W3CDTF">2022-10-12T12:31:50Z</dcterms:modified>
</cp:coreProperties>
</file>